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7" r:id="rId3"/>
    <p:sldId id="1027" r:id="rId4"/>
    <p:sldId id="1028" r:id="rId5"/>
    <p:sldId id="1018" r:id="rId6"/>
    <p:sldId id="1019" r:id="rId7"/>
    <p:sldId id="102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67765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实施</a:t>
            </a:r>
            <a:r>
              <a:rPr lang="en-US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双减</a:t>
            </a:r>
            <a:r>
              <a:rPr lang="en-US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政策后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学生周末的时间都去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哪儿了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请阅读某班的调查表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选择箭头所指信息。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tabLst>
                <a:tab pos="4231005" algn="l"/>
                <a:tab pos="81915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Weekend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C95DA2D9-C2F4-FDDA-08EC-0B54B431DF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183318"/>
              </p:ext>
            </p:extLst>
          </p:nvPr>
        </p:nvGraphicFramePr>
        <p:xfrm>
          <a:off x="969641" y="3472520"/>
          <a:ext cx="735781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147694">
                  <a:extLst>
                    <a:ext uri="{9D8B030D-6E8A-4147-A177-3AD203B41FA5}">
                      <a16:colId xmlns:a16="http://schemas.microsoft.com/office/drawing/2014/main" val="3500788322"/>
                    </a:ext>
                  </a:extLst>
                </a:gridCol>
                <a:gridCol w="4210119">
                  <a:extLst>
                    <a:ext uri="{9D8B030D-6E8A-4147-A177-3AD203B41FA5}">
                      <a16:colId xmlns:a16="http://schemas.microsoft.com/office/drawing/2014/main" val="10917484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Sleeping time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 students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967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7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hours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417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B. 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hours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62105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hours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359543"/>
                  </a:ext>
                </a:extLst>
              </a:tr>
            </a:tbl>
          </a:graphicData>
        </a:graphic>
      </p:graphicFrame>
      <p:pic>
        <p:nvPicPr>
          <p:cNvPr id="4" name="ef257.jpg" descr="id:2147494511;FounderCES">
            <a:extLst>
              <a:ext uri="{FF2B5EF4-FFF2-40B4-BE49-F238E27FC236}">
                <a16:creationId xmlns:a16="http://schemas.microsoft.com/office/drawing/2014/main" id="{EB5BDB56-864E-3790-C0C6-A104B4BE6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534" y="3341752"/>
            <a:ext cx="2241425" cy="264905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C8433AC-8907-55FD-08B9-1CCD1386A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437" y="1010788"/>
            <a:ext cx="3545205" cy="43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897BCC93-F546-5B62-6F44-EEF91A9EB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603947"/>
              </p:ext>
            </p:extLst>
          </p:nvPr>
        </p:nvGraphicFramePr>
        <p:xfrm>
          <a:off x="915424" y="1588107"/>
          <a:ext cx="6925765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3990580">
                  <a:extLst>
                    <a:ext uri="{9D8B030D-6E8A-4147-A177-3AD203B41FA5}">
                      <a16:colId xmlns:a16="http://schemas.microsoft.com/office/drawing/2014/main" val="791616921"/>
                    </a:ext>
                  </a:extLst>
                </a:gridCol>
                <a:gridCol w="2935185">
                  <a:extLst>
                    <a:ext uri="{9D8B030D-6E8A-4147-A177-3AD203B41FA5}">
                      <a16:colId xmlns:a16="http://schemas.microsoft.com/office/drawing/2014/main" val="524235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 activities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 students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843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A. cook dinner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483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B. go camping with family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13464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C. do sports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321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D. visit grandparents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9811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E. play computer games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5245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F. have classes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4206012"/>
                  </a:ext>
                </a:extLst>
              </a:tr>
            </a:tbl>
          </a:graphicData>
        </a:graphic>
      </p:graphicFrame>
      <p:pic>
        <p:nvPicPr>
          <p:cNvPr id="3" name="ef258.jpg" descr="id:2147494518;FounderCES">
            <a:extLst>
              <a:ext uri="{FF2B5EF4-FFF2-40B4-BE49-F238E27FC236}">
                <a16:creationId xmlns:a16="http://schemas.microsoft.com/office/drawing/2014/main" id="{F9D71219-A2E6-0870-6953-336CFBD02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070" y="1576720"/>
            <a:ext cx="3222569" cy="304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hours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hours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hours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9B18596-7468-F52A-3C6B-831DDBE57CF8}"/>
              </a:ext>
            </a:extLst>
          </p:cNvPr>
          <p:cNvSpPr txBox="1"/>
          <p:nvPr/>
        </p:nvSpPr>
        <p:spPr>
          <a:xfrm>
            <a:off x="980966" y="875896"/>
            <a:ext cx="5057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4CDC8B9E-C37E-4E3E-B7D9-D79E93EA5EF9}"/>
              </a:ext>
            </a:extLst>
          </p:cNvPr>
          <p:cNvSpPr txBox="1">
            <a:spLocks/>
          </p:cNvSpPr>
          <p:nvPr/>
        </p:nvSpPr>
        <p:spPr bwMode="auto">
          <a:xfrm>
            <a:off x="586022" y="2635171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“Sleeping time at weekends”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表格可知，睡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个小时的学生最多，故选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360854" y="3861048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179387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cook dinner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tabLst>
                <a:tab pos="1793875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go camping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tabLst>
                <a:tab pos="1793875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do sports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4CF5628-B747-425B-011C-2D6C928194D0}"/>
              </a:ext>
            </a:extLst>
          </p:cNvPr>
          <p:cNvSpPr txBox="1"/>
          <p:nvPr/>
        </p:nvSpPr>
        <p:spPr>
          <a:xfrm>
            <a:off x="973846" y="3972240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07A2650-8FCD-A2DF-15DE-E801FF6DC12A}"/>
              </a:ext>
            </a:extLst>
          </p:cNvPr>
          <p:cNvSpPr txBox="1">
            <a:spLocks/>
          </p:cNvSpPr>
          <p:nvPr/>
        </p:nvSpPr>
        <p:spPr bwMode="auto">
          <a:xfrm>
            <a:off x="550590" y="5790024"/>
            <a:ext cx="1129611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由箭头可知，此活动有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人，结合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“Activities at weekends”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表格，故选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89884"/>
            <a:ext cx="11485848" cy="5078313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书面表达。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tabLst>
                <a:tab pos="4231005" algn="l"/>
                <a:tab pos="8191500" algn="l"/>
              </a:tabLst>
            </a:pPr>
            <a:r>
              <a:rPr lang="en-US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正在介绍他和朋友们的周末活动。请</a:t>
            </a:r>
            <a:endParaRPr lang="en-US" altLang="zh-CN" sz="27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观察图片，帮助</a:t>
            </a:r>
            <a:r>
              <a:rPr lang="en-US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完成短文。</a:t>
            </a: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包含图中所有内容，自拟至少一个周末活动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使用不少于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个频度副词；</a:t>
            </a:r>
          </a:p>
          <a:p>
            <a:pPr hangingPunct="0">
              <a:tabLst>
                <a:tab pos="720725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3. 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不包括已给句子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720725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语句通顺，表达流畅。</a:t>
            </a:r>
          </a:p>
        </p:txBody>
      </p:sp>
      <p:pic>
        <p:nvPicPr>
          <p:cNvPr id="5" name="上分攻略.eps">
            <a:extLst>
              <a:ext uri="{FF2B5EF4-FFF2-40B4-BE49-F238E27FC236}">
                <a16:creationId xmlns:a16="http://schemas.microsoft.com/office/drawing/2014/main" id="{7F7CBDBC-2A95-5389-0227-6C42E30AD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358" y="1052736"/>
            <a:ext cx="4032448" cy="1894116"/>
          </a:xfrm>
          <a:prstGeom prst="rect">
            <a:avLst/>
          </a:prstGeom>
        </p:spPr>
      </p:pic>
      <p:sp>
        <p:nvSpPr>
          <p:cNvPr id="4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 txBox="1">
            <a:spLocks/>
          </p:cNvSpPr>
          <p:nvPr/>
        </p:nvSpPr>
        <p:spPr bwMode="auto">
          <a:xfrm>
            <a:off x="7679382" y="1408331"/>
            <a:ext cx="393415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有本题阅读技巧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CEBD000-D4E7-8970-FB40-A8BED26B3C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331614"/>
              </p:ext>
            </p:extLst>
          </p:nvPr>
        </p:nvGraphicFramePr>
        <p:xfrm>
          <a:off x="334566" y="1917180"/>
          <a:ext cx="11449271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val="3218968026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2854901341"/>
                    </a:ext>
                  </a:extLst>
                </a:gridCol>
                <a:gridCol w="4320479">
                  <a:extLst>
                    <a:ext uri="{9D8B030D-6E8A-4147-A177-3AD203B41FA5}">
                      <a16:colId xmlns:a16="http://schemas.microsoft.com/office/drawing/2014/main" val="1811428780"/>
                    </a:ext>
                  </a:extLst>
                </a:gridCol>
              </a:tblGrid>
              <a:tr h="251993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Susan &amp; Sue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自拟至少一个周末活动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717833"/>
                  </a:ext>
                </a:extLst>
              </a:tr>
            </a:tbl>
          </a:graphicData>
        </a:graphic>
      </p:graphicFrame>
      <p:pic>
        <p:nvPicPr>
          <p:cNvPr id="5122" name="zxc202.jpg">
            <a:extLst>
              <a:ext uri="{FF2B5EF4-FFF2-40B4-BE49-F238E27FC236}">
                <a16:creationId xmlns:a16="http://schemas.microsoft.com/office/drawing/2014/main" id="{30D58CCD-2A7E-1226-A0B8-18701CAE5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11" y="2204864"/>
            <a:ext cx="32956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zxc203.jpg">
            <a:extLst>
              <a:ext uri="{FF2B5EF4-FFF2-40B4-BE49-F238E27FC236}">
                <a16:creationId xmlns:a16="http://schemas.microsoft.com/office/drawing/2014/main" id="{A8EBEAC9-9608-6271-F79A-4D8CCB541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022" y="2236694"/>
            <a:ext cx="25431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4534831"/>
          </a:xfrm>
        </p:spPr>
        <p:txBody>
          <a:bodyPr/>
          <a:lstStyle/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2072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Jack. At weekends, I _________________________________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have a good time at weekends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61550D-B9EE-CAC8-07FE-20AD7C89A459}"/>
              </a:ext>
            </a:extLst>
          </p:cNvPr>
          <p:cNvSpPr txBox="1">
            <a:spLocks/>
          </p:cNvSpPr>
          <p:nvPr/>
        </p:nvSpPr>
        <p:spPr bwMode="auto">
          <a:xfrm>
            <a:off x="369998" y="1740270"/>
            <a:ext cx="11269824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1">
              <a:tabLst>
                <a:tab pos="5381625" algn="l"/>
                <a:tab pos="986155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often fly a kite.I fly it in the park.</a:t>
            </a:r>
          </a:p>
          <a:p>
            <a:pPr eaLnBrk="1" hangingPunct="1">
              <a:tabLst>
                <a:tab pos="5381625" algn="l"/>
                <a:tab pos="986155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Sometimes I play football.I play it with my friends.Lucy usually draws pictures.She draws at home.She often reads books about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.Susan and Sue often go to the cinema.They like funny movies.Sometimes they have a picnic.They have a picnic in the countryside.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375</Words>
  <Application>Microsoft Office PowerPoint</Application>
  <PresentationFormat>自定义</PresentationFormat>
  <Paragraphs>64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364</cp:revision>
  <dcterms:created xsi:type="dcterms:W3CDTF">2020-11-06T05:24:00Z</dcterms:created>
  <dcterms:modified xsi:type="dcterms:W3CDTF">2025-06-30T09:19:42Z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